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3415-544E-534B-A5E6-764D54054957}" type="datetimeFigureOut">
              <a:rPr lang="en-US" smtClean="0"/>
              <a:pPr/>
              <a:t>8/12/2010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825-A4BC-0B48-9DAC-88446BE76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3415-544E-534B-A5E6-764D54054957}" type="datetimeFigureOut">
              <a:rPr lang="en-US" smtClean="0"/>
              <a:pPr/>
              <a:t>8/12/2010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825-A4BC-0B48-9DAC-88446BE76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3415-544E-534B-A5E6-764D54054957}" type="datetimeFigureOut">
              <a:rPr lang="en-US" smtClean="0"/>
              <a:pPr/>
              <a:t>8/12/2010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825-A4BC-0B48-9DAC-88446BE76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3415-544E-534B-A5E6-764D54054957}" type="datetimeFigureOut">
              <a:rPr lang="en-US" smtClean="0"/>
              <a:pPr/>
              <a:t>8/12/2010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825-A4BC-0B48-9DAC-88446BE76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3415-544E-534B-A5E6-764D54054957}" type="datetimeFigureOut">
              <a:rPr lang="en-US" smtClean="0"/>
              <a:pPr/>
              <a:t>8/12/2010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825-A4BC-0B48-9DAC-88446BE76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3415-544E-534B-A5E6-764D54054957}" type="datetimeFigureOut">
              <a:rPr lang="en-US" smtClean="0"/>
              <a:pPr/>
              <a:t>8/12/2010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825-A4BC-0B48-9DAC-88446BE76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3415-544E-534B-A5E6-764D54054957}" type="datetimeFigureOut">
              <a:rPr lang="en-US" smtClean="0"/>
              <a:pPr/>
              <a:t>8/12/2010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825-A4BC-0B48-9DAC-88446BE76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3415-544E-534B-A5E6-764D54054957}" type="datetimeFigureOut">
              <a:rPr lang="en-US" smtClean="0"/>
              <a:pPr/>
              <a:t>8/12/2010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825-A4BC-0B48-9DAC-88446BE76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3415-544E-534B-A5E6-764D54054957}" type="datetimeFigureOut">
              <a:rPr lang="en-US" smtClean="0"/>
              <a:pPr/>
              <a:t>8/12/2010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825-A4BC-0B48-9DAC-88446BE76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3415-544E-534B-A5E6-764D54054957}" type="datetimeFigureOut">
              <a:rPr lang="en-US" smtClean="0"/>
              <a:pPr/>
              <a:t>8/12/2010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825-A4BC-0B48-9DAC-88446BE76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3415-544E-534B-A5E6-764D54054957}" type="datetimeFigureOut">
              <a:rPr lang="en-US" smtClean="0"/>
              <a:pPr/>
              <a:t>8/12/2010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825-A4BC-0B48-9DAC-88446BE76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E3415-544E-534B-A5E6-764D54054957}" type="datetimeFigureOut">
              <a:rPr lang="en-US" smtClean="0"/>
              <a:pPr/>
              <a:t>8/12/2010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D4825-A4BC-0B48-9DAC-88446BE76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THE 5 PARAGRAPH ESSAY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“A paragraph at a time”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1"/>
            <a:ext cx="8229600" cy="1143000"/>
          </a:xfrm>
        </p:spPr>
        <p:txBody>
          <a:bodyPr/>
          <a:lstStyle/>
          <a:p>
            <a:r>
              <a:rPr lang="en-US" dirty="0" smtClean="0"/>
              <a:t>The Conclusion Paragraph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5751" y="2594479"/>
            <a:ext cx="6161194" cy="2545203"/>
          </a:xfrm>
        </p:spPr>
        <p:txBody>
          <a:bodyPr>
            <a:normAutofit fontScale="77500" lnSpcReduction="20000"/>
          </a:bodyPr>
          <a:lstStyle/>
          <a:p>
            <a:pPr>
              <a:buFont typeface="Wingdings" charset="2"/>
              <a:buChar char="ü"/>
            </a:pPr>
            <a:r>
              <a:rPr lang="en-US" dirty="0" smtClean="0"/>
              <a:t>Restate the thesis statement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Synthesize research to ask questions like…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Why is this topic important?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How does it affect the rest of the world?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Did this change your attitude of the topic?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Conclusion Phrases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In conclusion, To summarize…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25605" y="5139682"/>
            <a:ext cx="3958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effectLst>
                  <a:glow rad="139700">
                    <a:schemeClr val="accent4">
                      <a:alpha val="75000"/>
                    </a:schemeClr>
                  </a:glow>
                </a:effectLst>
              </a:rPr>
              <a:t>WRAP IT UP NICELY!</a:t>
            </a:r>
            <a:endParaRPr lang="en-US" sz="3600" dirty="0">
              <a:effectLst>
                <a:glow rad="139700">
                  <a:schemeClr val="accent4">
                    <a:alpha val="7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1802023"/>
            <a:ext cx="6939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the purpose of the Conclusion Paragraph?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Right Side Up Triangle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1289"/>
            <a:ext cx="8229600" cy="50667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                      </a:t>
            </a:r>
            <a:r>
              <a:rPr lang="en-US" sz="4000" dirty="0" smtClean="0"/>
              <a:t>Restated Thesis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4400" dirty="0" smtClean="0"/>
              <a:t> Final Conclusion                 </a:t>
            </a:r>
            <a:endParaRPr lang="en-US" sz="4400" dirty="0"/>
          </a:p>
        </p:txBody>
      </p:sp>
      <p:sp>
        <p:nvSpPr>
          <p:cNvPr id="5" name="Isosceles Triangle 4"/>
          <p:cNvSpPr/>
          <p:nvPr/>
        </p:nvSpPr>
        <p:spPr>
          <a:xfrm>
            <a:off x="2729607" y="2780904"/>
            <a:ext cx="3767555" cy="3126302"/>
          </a:xfrm>
          <a:prstGeom prst="triangle">
            <a:avLst/>
          </a:prstGeom>
          <a:solidFill>
            <a:srgbClr val="A6D4A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8390" y="1421957"/>
            <a:ext cx="834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Basic Idea: Go from a restatement of your thesis to a broader comment about the topic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Paragraph Example</a:t>
            </a:r>
            <a:endParaRPr lang="en-US" dirty="0"/>
          </a:p>
        </p:txBody>
      </p:sp>
      <p:pic>
        <p:nvPicPr>
          <p:cNvPr id="4" name="Content Placeholder 3" descr="Close_up_of_mako_shark_head_0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1035" y="1417638"/>
            <a:ext cx="2310378" cy="1732784"/>
          </a:xfrm>
        </p:spPr>
      </p:pic>
      <p:sp>
        <p:nvSpPr>
          <p:cNvPr id="5" name="TextBox 4"/>
          <p:cNvSpPr txBox="1"/>
          <p:nvPr/>
        </p:nvSpPr>
        <p:spPr>
          <a:xfrm>
            <a:off x="450274" y="3734312"/>
            <a:ext cx="82365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(Restatement of Thesis) </a:t>
            </a:r>
            <a:r>
              <a:rPr lang="en-US" dirty="0" smtClean="0"/>
              <a:t>So if sharks are not as dangerous as they appear in the movies then why do we continue to fear them? </a:t>
            </a:r>
          </a:p>
          <a:p>
            <a:pPr algn="ctr"/>
            <a:r>
              <a:rPr lang="en-US" sz="2400" dirty="0" smtClean="0"/>
              <a:t>(Broader Ideas) </a:t>
            </a:r>
            <a:r>
              <a:rPr lang="en-US" dirty="0" smtClean="0"/>
              <a:t>The reality is, the media wants to depict sharks in a negative light because it gets ratings.</a:t>
            </a:r>
          </a:p>
          <a:p>
            <a:pPr algn="ctr"/>
            <a:r>
              <a:rPr lang="en-US" sz="2400" dirty="0" smtClean="0"/>
              <a:t>(Final Big Idea) </a:t>
            </a:r>
            <a:r>
              <a:rPr lang="en-US" dirty="0" smtClean="0"/>
              <a:t>We love things that scare us</a:t>
            </a:r>
            <a:r>
              <a:rPr lang="en-US" smtClean="0"/>
              <a:t>, but </a:t>
            </a:r>
            <a:r>
              <a:rPr lang="en-US" dirty="0" smtClean="0"/>
              <a:t>it is up to us as individuals to properly research the things in this world that we are told to watch out for.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32560" y="3209546"/>
            <a:ext cx="44531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http://commons.wikimedia.org/wiki/File:Close_up_of_mako_shark_head_005.jpg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1381"/>
            <a:ext cx="6426174" cy="1592511"/>
          </a:xfrm>
        </p:spPr>
        <p:txBody>
          <a:bodyPr>
            <a:noAutofit/>
          </a:bodyPr>
          <a:lstStyle/>
          <a:p>
            <a:r>
              <a:rPr lang="en-US" sz="4800" dirty="0" smtClean="0"/>
              <a:t>How do we set up a 5 paragraph essay?</a:t>
            </a:r>
            <a:endParaRPr lang="en-US" sz="4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4853" r="-14853"/>
          <a:stretch>
            <a:fillRect/>
          </a:stretch>
        </p:blipFill>
        <p:spPr>
          <a:xfrm>
            <a:off x="5905133" y="271381"/>
            <a:ext cx="2932230" cy="1612613"/>
          </a:xfrm>
        </p:spPr>
      </p:pic>
      <p:sp>
        <p:nvSpPr>
          <p:cNvPr id="6" name="TextBox 5"/>
          <p:cNvSpPr txBox="1"/>
          <p:nvPr/>
        </p:nvSpPr>
        <p:spPr>
          <a:xfrm>
            <a:off x="347360" y="2409690"/>
            <a:ext cx="849000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800" dirty="0" smtClean="0"/>
              <a:t>   The Introduction Paragraph:  The               Model</a:t>
            </a:r>
          </a:p>
          <a:p>
            <a:endParaRPr lang="en-US" dirty="0" smtClean="0"/>
          </a:p>
          <a:p>
            <a:r>
              <a:rPr lang="en-US" sz="2800" dirty="0" smtClean="0"/>
              <a:t>   </a:t>
            </a:r>
          </a:p>
          <a:p>
            <a:r>
              <a:rPr lang="en-US" dirty="0" smtClean="0"/>
              <a:t>  </a:t>
            </a:r>
          </a:p>
          <a:p>
            <a:endParaRPr lang="en-US" dirty="0" smtClean="0"/>
          </a:p>
          <a:p>
            <a:r>
              <a:rPr lang="en-US" sz="2800" dirty="0" smtClean="0"/>
              <a:t>   </a:t>
            </a:r>
          </a:p>
        </p:txBody>
      </p:sp>
      <p:sp>
        <p:nvSpPr>
          <p:cNvPr id="10" name="Isosceles Triangle 9"/>
          <p:cNvSpPr/>
          <p:nvPr/>
        </p:nvSpPr>
        <p:spPr>
          <a:xfrm rot="3618119">
            <a:off x="5752447" y="2169845"/>
            <a:ext cx="1060704" cy="914400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>
            <a:off x="5233665" y="5263681"/>
            <a:ext cx="1060704" cy="914400"/>
          </a:xfrm>
          <a:prstGeom prst="triangle">
            <a:avLst/>
          </a:prstGeom>
          <a:solidFill>
            <a:srgbClr val="A6D4A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47360" y="3712602"/>
            <a:ext cx="66095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800" dirty="0" smtClean="0"/>
              <a:t>   The Body Paragraph: The</a:t>
            </a:r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arker Felt"/>
                <a:cs typeface="Marker Felt"/>
              </a:rPr>
              <a:t>1-3-3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arker Felt"/>
                <a:cs typeface="Marker Felt"/>
              </a:rPr>
              <a:t> </a:t>
            </a:r>
            <a:r>
              <a:rPr lang="en-US" sz="2800" dirty="0" smtClean="0"/>
              <a:t>Model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510185" y="5492669"/>
            <a:ext cx="8119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  </a:t>
            </a:r>
            <a:r>
              <a:rPr lang="en-US" sz="2800" dirty="0" smtClean="0"/>
              <a:t>The Conclusion Paragraph: The              Model</a:t>
            </a:r>
            <a:endParaRPr lang="en-US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  <p:bldP spid="11" grpId="0" animBg="1"/>
      <p:bldP spid="13" grpId="1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Introduction Paragraph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383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What is the purpose of an introductory paragraph?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151921" y="2290523"/>
            <a:ext cx="8241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ü"/>
            </a:pPr>
            <a:r>
              <a:rPr lang="en-US" dirty="0" smtClean="0"/>
              <a:t> Hook the audience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 Introduce the topic 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 Relate the topic to something personal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 Explain why the topic is important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28253" y="3860184"/>
            <a:ext cx="5258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BUT MOST IMPORTANTLY…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802154" y="5135493"/>
            <a:ext cx="75620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>
                  <a:solidFill>
                    <a:srgbClr val="CCFFCC"/>
                  </a:solidFill>
                </a:ln>
                <a:effectLst>
                  <a:glow rad="139700">
                    <a:schemeClr val="accent4">
                      <a:alpha val="75000"/>
                    </a:schemeClr>
                  </a:glow>
                </a:effectLst>
              </a:rPr>
              <a:t>YOUR THESIS STATEMENT!</a:t>
            </a:r>
            <a:endParaRPr lang="en-US" sz="5400" dirty="0">
              <a:ln>
                <a:solidFill>
                  <a:srgbClr val="CCFFCC"/>
                </a:solidFill>
              </a:ln>
              <a:effectLst>
                <a:glow rad="139700">
                  <a:schemeClr val="accent4">
                    <a:alpha val="7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Upside Down Triangle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1289"/>
            <a:ext cx="8229600" cy="50667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                     </a:t>
            </a:r>
            <a:r>
              <a:rPr lang="en-US" sz="4000" dirty="0" smtClean="0"/>
              <a:t>Broad Statement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400" dirty="0" smtClean="0"/>
              <a:t>                  Thesis Statement</a:t>
            </a:r>
            <a:endParaRPr lang="en-US" sz="4400" dirty="0"/>
          </a:p>
        </p:txBody>
      </p:sp>
      <p:sp>
        <p:nvSpPr>
          <p:cNvPr id="5" name="Isosceles Triangle 4"/>
          <p:cNvSpPr/>
          <p:nvPr/>
        </p:nvSpPr>
        <p:spPr>
          <a:xfrm rot="3544028">
            <a:off x="3245221" y="1945026"/>
            <a:ext cx="3767555" cy="3126302"/>
          </a:xfrm>
          <a:prstGeom prst="triangle">
            <a:avLst/>
          </a:prstGeom>
          <a:solidFill>
            <a:srgbClr val="A6D4A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8390" y="1421957"/>
            <a:ext cx="8727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Basic Idea: Go from a general idea or comment and narrow it down to your thesis statement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the following examples: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MY TOPIC: Sharks!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pic>
        <p:nvPicPr>
          <p:cNvPr id="5" name="Picture 4" descr="Carcharodon_carcharia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963" y="1939445"/>
            <a:ext cx="6006898" cy="45051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62976" y="6444619"/>
            <a:ext cx="37849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http://commons.wikimedia.org/wiki/File:Carcharodon_carcharias.jpg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Paragraph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(Broad Idea)  </a:t>
            </a:r>
            <a:r>
              <a:rPr lang="en-US" sz="2400" dirty="0" smtClean="0"/>
              <a:t>When I was young I loved sharks.</a:t>
            </a:r>
          </a:p>
          <a:p>
            <a:pPr algn="ctr">
              <a:buNone/>
            </a:pPr>
            <a:r>
              <a:rPr lang="en-US" dirty="0" smtClean="0"/>
              <a:t>(Slightly Narrower) </a:t>
            </a:r>
            <a:r>
              <a:rPr lang="en-US" sz="2400" dirty="0" smtClean="0"/>
              <a:t>I remember watching Discovery Channel’s “Shark Week” and thinking that sharks must attack people all the time.  </a:t>
            </a:r>
          </a:p>
          <a:p>
            <a:pPr algn="ctr">
              <a:buNone/>
            </a:pPr>
            <a:r>
              <a:rPr lang="en-US" dirty="0" smtClean="0"/>
              <a:t>(Narrower) </a:t>
            </a:r>
            <a:r>
              <a:rPr lang="en-US" sz="2400" dirty="0" smtClean="0"/>
              <a:t>It was ingrained in me that sharks were blood thirsty creatures that I had every reason to fear. </a:t>
            </a:r>
            <a:r>
              <a:rPr lang="en-US" dirty="0" smtClean="0"/>
              <a:t> </a:t>
            </a:r>
          </a:p>
          <a:p>
            <a:pPr algn="ctr">
              <a:buNone/>
            </a:pPr>
            <a:r>
              <a:rPr lang="en-US" dirty="0" smtClean="0"/>
              <a:t>(Specific Thesis Statement) </a:t>
            </a:r>
            <a:r>
              <a:rPr lang="en-US" sz="2400" dirty="0" smtClean="0"/>
              <a:t>Yet, despite their bad reputation, sharks should not be considered a major threat to humans.</a:t>
            </a:r>
            <a:r>
              <a:rPr lang="en-US" dirty="0" smtClean="0"/>
              <a:t>    </a:t>
            </a:r>
            <a:r>
              <a:rPr lang="en-US" sz="2400" dirty="0" smtClean="0"/>
              <a:t> </a:t>
            </a:r>
            <a:endParaRPr lang="en-US" dirty="0"/>
          </a:p>
        </p:txBody>
      </p:sp>
      <p:pic>
        <p:nvPicPr>
          <p:cNvPr id="4" name="Picture 3" descr="Tigershar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1635" y="1241020"/>
            <a:ext cx="2089772" cy="13835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29478" y="2625224"/>
            <a:ext cx="30968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http://</a:t>
            </a:r>
            <a:r>
              <a:rPr lang="en-US" sz="1000" dirty="0" err="1" smtClean="0"/>
              <a:t>commons.wikimedia.org/wiki/File:Tigershark.JPG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Body Paragraph: The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66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arker Felt"/>
                <a:cs typeface="Marker Felt"/>
              </a:rPr>
              <a:t>1-3-3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arker Felt"/>
                <a:cs typeface="Marker Felt"/>
              </a:rPr>
              <a:t> </a:t>
            </a:r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0229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arker Felt"/>
                <a:cs typeface="Marker Felt"/>
              </a:rPr>
              <a:t>1-3</a:t>
            </a:r>
            <a:r>
              <a:rPr lang="en-US" dirty="0" smtClean="0">
                <a:solidFill>
                  <a:srgbClr val="FFFFFF"/>
                </a:solidFill>
                <a:cs typeface="Marker Felt"/>
              </a:rPr>
              <a:t>: This means 1 source or citation followed by three ideas or comments:</a:t>
            </a:r>
            <a:endParaRPr lang="en-US" sz="1600" dirty="0" smtClean="0">
              <a:solidFill>
                <a:srgbClr val="FFFFFF"/>
              </a:solidFill>
              <a:cs typeface="Marker Felt"/>
            </a:endParaRPr>
          </a:p>
          <a:p>
            <a:pPr>
              <a:buNone/>
            </a:pPr>
            <a:endParaRPr lang="en-US" dirty="0" smtClean="0">
              <a:solidFill>
                <a:srgbClr val="FFFFFF"/>
              </a:solidFill>
              <a:cs typeface="Marker Felt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FFFFFF"/>
                </a:solidFill>
                <a:cs typeface="Marker Felt"/>
              </a:rPr>
              <a:t>According to…(source) then follow this up with </a:t>
            </a:r>
          </a:p>
          <a:p>
            <a:pPr lvl="1"/>
            <a:r>
              <a:rPr lang="en-US" sz="2400" dirty="0" smtClean="0">
                <a:solidFill>
                  <a:srgbClr val="FFFFFF"/>
                </a:solidFill>
                <a:cs typeface="Marker Felt"/>
              </a:rPr>
              <a:t>1</a:t>
            </a:r>
            <a:r>
              <a:rPr lang="en-US" sz="2400" baseline="30000" dirty="0" smtClean="0">
                <a:solidFill>
                  <a:srgbClr val="FFFFFF"/>
                </a:solidFill>
                <a:cs typeface="Marker Felt"/>
              </a:rPr>
              <a:t>st</a:t>
            </a:r>
            <a:r>
              <a:rPr lang="en-US" sz="2400" dirty="0" smtClean="0">
                <a:solidFill>
                  <a:srgbClr val="FFFFFF"/>
                </a:solidFill>
                <a:cs typeface="Marker Felt"/>
              </a:rPr>
              <a:t> comment</a:t>
            </a:r>
          </a:p>
          <a:p>
            <a:pPr lvl="1"/>
            <a:r>
              <a:rPr lang="en-US" sz="2400" dirty="0" smtClean="0">
                <a:solidFill>
                  <a:srgbClr val="FFFFFF"/>
                </a:solidFill>
                <a:cs typeface="Marker Felt"/>
              </a:rPr>
              <a:t>2</a:t>
            </a:r>
            <a:r>
              <a:rPr lang="en-US" sz="2400" baseline="30000" dirty="0" smtClean="0">
                <a:solidFill>
                  <a:srgbClr val="FFFFFF"/>
                </a:solidFill>
                <a:cs typeface="Marker Felt"/>
              </a:rPr>
              <a:t>nd</a:t>
            </a:r>
            <a:r>
              <a:rPr lang="en-US" sz="2400" dirty="0" smtClean="0">
                <a:solidFill>
                  <a:srgbClr val="FFFFFF"/>
                </a:solidFill>
                <a:cs typeface="Marker Felt"/>
              </a:rPr>
              <a:t> comment</a:t>
            </a:r>
          </a:p>
          <a:p>
            <a:pPr lvl="1"/>
            <a:r>
              <a:rPr lang="en-US" sz="2400" dirty="0" smtClean="0">
                <a:solidFill>
                  <a:srgbClr val="FFFFFF"/>
                </a:solidFill>
                <a:cs typeface="Marker Felt"/>
              </a:rPr>
              <a:t>3</a:t>
            </a:r>
            <a:r>
              <a:rPr lang="en-US" sz="2400" baseline="30000" dirty="0" smtClean="0">
                <a:solidFill>
                  <a:srgbClr val="FFFFFF"/>
                </a:solidFill>
                <a:cs typeface="Marker Felt"/>
              </a:rPr>
              <a:t>rd</a:t>
            </a:r>
            <a:r>
              <a:rPr lang="en-US" sz="2400" dirty="0" smtClean="0">
                <a:solidFill>
                  <a:srgbClr val="FFFFFF"/>
                </a:solidFill>
                <a:cs typeface="Marker Felt"/>
              </a:rPr>
              <a:t> comment (with transition) </a:t>
            </a:r>
          </a:p>
          <a:p>
            <a:pPr>
              <a:buFont typeface="Wingdings" charset="2"/>
              <a:buChar char="§"/>
            </a:pPr>
            <a:endParaRPr lang="en-US" dirty="0" smtClean="0">
              <a:solidFill>
                <a:srgbClr val="FFFFFF"/>
              </a:solidFill>
              <a:cs typeface="Marker Fe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079794"/>
            <a:ext cx="814403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As this is a 5 paragraph essay you will do this</a:t>
            </a:r>
            <a:r>
              <a:rPr lang="en-US" sz="4800" dirty="0" smtClean="0"/>
              <a:t> </a:t>
            </a:r>
            <a:r>
              <a:rPr lang="en-US" sz="4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arker Felt"/>
                <a:cs typeface="Marker Felt"/>
              </a:rPr>
              <a:t>3</a:t>
            </a:r>
            <a:endParaRPr lang="en-US" sz="4800" dirty="0" smtClean="0"/>
          </a:p>
          <a:p>
            <a:r>
              <a:rPr lang="en-US" sz="3200" dirty="0"/>
              <a:t>t</a:t>
            </a:r>
            <a:r>
              <a:rPr lang="en-US" sz="3200" dirty="0" smtClean="0"/>
              <a:t>imes so you will have </a:t>
            </a:r>
            <a:r>
              <a:rPr lang="en-US" sz="4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arker Felt"/>
                <a:cs typeface="Marker Felt"/>
              </a:rPr>
              <a:t>3</a:t>
            </a:r>
            <a:r>
              <a:rPr lang="en-US" sz="3200" dirty="0" smtClean="0"/>
              <a:t> body paragraphs.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Paragraph Example</a:t>
            </a:r>
            <a:endParaRPr lang="en-US" dirty="0"/>
          </a:p>
        </p:txBody>
      </p:sp>
      <p:pic>
        <p:nvPicPr>
          <p:cNvPr id="4" name="Content Placeholder 3" descr="Shark_Silhouett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47992" y="1246857"/>
            <a:ext cx="1888510" cy="1416383"/>
          </a:xfrm>
        </p:spPr>
      </p:pic>
      <p:sp>
        <p:nvSpPr>
          <p:cNvPr id="5" name="Rectangle 4"/>
          <p:cNvSpPr/>
          <p:nvPr/>
        </p:nvSpPr>
        <p:spPr>
          <a:xfrm>
            <a:off x="457200" y="2855012"/>
            <a:ext cx="82296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400" dirty="0" smtClean="0"/>
              <a:t>(Source) </a:t>
            </a:r>
            <a:r>
              <a:rPr lang="en-US" dirty="0" smtClean="0"/>
              <a:t>First of all, according to the Florida Museum of National History, your odds of being attacked by a shark are 1 in 11.5 million and your odds of being killed by a shark are less than 1 in 264.1 million. (USLA, ISAF) </a:t>
            </a:r>
          </a:p>
          <a:p>
            <a:pPr algn="ctr">
              <a:buNone/>
            </a:pPr>
            <a:r>
              <a:rPr lang="en-US" sz="2400" dirty="0" smtClean="0"/>
              <a:t>(1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comment) </a:t>
            </a:r>
            <a:r>
              <a:rPr lang="en-US" dirty="0" smtClean="0"/>
              <a:t>These numbers are incredibly low and should not make anyone afraid to go swimming. </a:t>
            </a:r>
          </a:p>
          <a:p>
            <a:pPr algn="ctr">
              <a:buNone/>
            </a:pPr>
            <a:r>
              <a:rPr lang="en-US" sz="2400" dirty="0" smtClean="0"/>
              <a:t>(2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comment) </a:t>
            </a:r>
            <a:r>
              <a:rPr lang="en-US" dirty="0" smtClean="0"/>
              <a:t>The media depicts sharks as incredibly violent and constantly attacking people, but this data obviously shows that this is not the case.    </a:t>
            </a:r>
          </a:p>
          <a:p>
            <a:pPr algn="ctr">
              <a:buNone/>
            </a:pPr>
            <a:r>
              <a:rPr lang="en-US" sz="2400" dirty="0" smtClean="0"/>
              <a:t>(3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comment) </a:t>
            </a:r>
            <a:r>
              <a:rPr lang="en-US" dirty="0" smtClean="0"/>
              <a:t>A more accurate way to describe shark attacks would be that though they do happen, it rarely results in death.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80714" y="2677623"/>
            <a:ext cx="34102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http://</a:t>
            </a:r>
            <a:r>
              <a:rPr lang="en-US" sz="1000" dirty="0" err="1" smtClean="0"/>
              <a:t>commons.wikimedia.org/wiki/File:Shark_Silhouette.jpg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Paragraph Transitions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36136"/>
          </a:xfrm>
        </p:spPr>
        <p:txBody>
          <a:bodyPr>
            <a:normAutofit fontScale="85000" lnSpcReduction="20000"/>
          </a:bodyPr>
          <a:lstStyle/>
          <a:p>
            <a:r>
              <a:rPr lang="en-US" sz="2839" dirty="0" smtClean="0"/>
              <a:t>Paragraphs should flow together</a:t>
            </a:r>
          </a:p>
          <a:p>
            <a:endParaRPr lang="en-US" sz="2839" dirty="0" smtClean="0"/>
          </a:p>
          <a:p>
            <a:r>
              <a:rPr lang="en-US" sz="2839" dirty="0" smtClean="0"/>
              <a:t>“Transitional Phrases” are used at the beginning of a  paragraph to introduce the next issue</a:t>
            </a:r>
          </a:p>
          <a:p>
            <a:endParaRPr lang="en-US" sz="2839" dirty="0" smtClean="0"/>
          </a:p>
          <a:p>
            <a:r>
              <a:rPr lang="en-US" sz="2839" dirty="0" smtClean="0"/>
              <a:t>Types/Examples:</a:t>
            </a:r>
          </a:p>
          <a:p>
            <a:pPr lvl="1"/>
            <a:r>
              <a:rPr lang="en-US" sz="2839" dirty="0" smtClean="0"/>
              <a:t>Sequence = First of all, Secondly…</a:t>
            </a:r>
          </a:p>
          <a:p>
            <a:pPr lvl="1"/>
            <a:r>
              <a:rPr lang="en-US" sz="2839" dirty="0" smtClean="0"/>
              <a:t>Addition = In addition, Also…</a:t>
            </a:r>
          </a:p>
          <a:p>
            <a:pPr lvl="1"/>
            <a:r>
              <a:rPr lang="en-US" sz="2839" dirty="0" smtClean="0"/>
              <a:t>Contrast = On the other hand, However…</a:t>
            </a:r>
          </a:p>
          <a:p>
            <a:pPr lvl="1"/>
            <a:r>
              <a:rPr lang="en-US" sz="2839" dirty="0" smtClean="0"/>
              <a:t>Illustrate = For example, For instance…</a:t>
            </a:r>
          </a:p>
          <a:p>
            <a:pPr lvl="1">
              <a:buNone/>
            </a:pPr>
            <a:endParaRPr lang="en-US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5351791"/>
            <a:ext cx="822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00" dirty="0" smtClean="0"/>
          </a:p>
          <a:p>
            <a:pPr marL="914400" lvl="1" indent="-457200">
              <a:buFont typeface="+mj-lt"/>
              <a:buAutoNum type="arabicPeriod"/>
            </a:pPr>
            <a:endParaRPr lang="en-US" sz="2200" dirty="0" smtClean="0"/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651</Words>
  <Application>Microsoft Office PowerPoint</Application>
  <PresentationFormat>On-screen Show (4:3)</PresentationFormat>
  <Paragraphs>90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THE 5 PARAGRAPH ESSAY</vt:lpstr>
      <vt:lpstr>How do we set up a 5 paragraph essay?</vt:lpstr>
      <vt:lpstr>The Introduction Paragraph</vt:lpstr>
      <vt:lpstr>The Upside Down Triangle Model</vt:lpstr>
      <vt:lpstr>For the following examples:</vt:lpstr>
      <vt:lpstr>Introduction Paragraph Example</vt:lpstr>
      <vt:lpstr>The Body Paragraph: The 1-3-3 Model</vt:lpstr>
      <vt:lpstr>Body Paragraph Example</vt:lpstr>
      <vt:lpstr>Body Paragraph Transitions</vt:lpstr>
      <vt:lpstr>The Conclusion Paragraph</vt:lpstr>
      <vt:lpstr>The Right Side Up Triangle Model</vt:lpstr>
      <vt:lpstr>Conclusion Paragraph Example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5 PARAGRAPH ESSAY</dc:title>
  <dc:creator>Timothy Keene</dc:creator>
  <cp:lastModifiedBy>profile</cp:lastModifiedBy>
  <cp:revision>11</cp:revision>
  <dcterms:created xsi:type="dcterms:W3CDTF">2010-08-11T06:05:52Z</dcterms:created>
  <dcterms:modified xsi:type="dcterms:W3CDTF">2010-08-12T21:28:23Z</dcterms:modified>
</cp:coreProperties>
</file>